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78" r:id="rId10"/>
    <p:sldId id="279" r:id="rId11"/>
    <p:sldId id="280" r:id="rId12"/>
    <p:sldId id="272" r:id="rId13"/>
    <p:sldId id="273" r:id="rId14"/>
    <p:sldId id="274" r:id="rId15"/>
    <p:sldId id="275" r:id="rId16"/>
    <p:sldId id="276" r:id="rId17"/>
    <p:sldId id="266" r:id="rId18"/>
    <p:sldId id="277" r:id="rId19"/>
    <p:sldId id="267" r:id="rId20"/>
    <p:sldId id="283" r:id="rId21"/>
    <p:sldId id="282" r:id="rId22"/>
    <p:sldId id="284" r:id="rId23"/>
    <p:sldId id="285" r:id="rId24"/>
    <p:sldId id="286" r:id="rId25"/>
    <p:sldId id="268" r:id="rId26"/>
    <p:sldId id="289" r:id="rId27"/>
    <p:sldId id="290" r:id="rId28"/>
    <p:sldId id="288" r:id="rId29"/>
    <p:sldId id="287" r:id="rId30"/>
    <p:sldId id="281" r:id="rId31"/>
    <p:sldId id="26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5A5C"/>
    <a:srgbClr val="A2A4A3"/>
    <a:srgbClr val="CFB87C"/>
    <a:srgbClr val="CA9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49"/>
    <p:restoredTop sz="90207"/>
  </p:normalViewPr>
  <p:slideViewPr>
    <p:cSldViewPr snapToGrid="0" snapToObjects="1">
      <p:cViewPr varScale="1">
        <p:scale>
          <a:sx n="50" d="100"/>
          <a:sy n="50" d="100"/>
        </p:scale>
        <p:origin x="168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1" d="100"/>
          <a:sy n="141" d="100"/>
        </p:scale>
        <p:origin x="23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D70E6-03CC-A14F-9739-7D72B75D20B5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1994B-DFA7-B64F-832E-75A9826AB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5AD0D-FC75-E94C-B105-C0F38CF37B04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7B620-CD0B-A948-BBAE-2EA3E48E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14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85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51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20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61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dx = 0 are symmetric homoclinic orbits</a:t>
            </a:r>
          </a:p>
          <a:p>
            <a:r>
              <a:rPr lang="en-US" dirty="0"/>
              <a:t>Other are asymmetric orbits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0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15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41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-Homoclinic orbits can help understand flow of dynamic system, but for mission design,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heterclinic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orbits are of much greater use (moon transfers,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-Can cite some papers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9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-Sponsored by the King</a:t>
            </a:r>
          </a:p>
          <a:p>
            <a:r>
              <a:rPr lang="en-US" dirty="0"/>
              <a:t>-[*2] - https://</a:t>
            </a:r>
            <a:r>
              <a:rPr lang="en-US" dirty="0" err="1"/>
              <a:t>commons.wikimedia.org</a:t>
            </a:r>
            <a:r>
              <a:rPr lang="en-US" dirty="0"/>
              <a:t>/wiki/File:Oscar_II_of_Sweden_painted_by_Oscar_Bj%C3%B6rck_(original).jpg</a:t>
            </a:r>
          </a:p>
          <a:p>
            <a:r>
              <a:rPr lang="en-US" dirty="0"/>
              <a:t>-[*3] - http://</a:t>
            </a:r>
            <a:r>
              <a:rPr lang="en-US" dirty="0" err="1"/>
              <a:t>www.askamathematician.com</a:t>
            </a:r>
            <a:r>
              <a:rPr lang="en-US" dirty="0"/>
              <a:t>/2011/10/q-what-is-the-three-body-problem/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50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27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71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Trojan asteroids in Sun-Jupiter </a:t>
            </a:r>
            <a:r>
              <a:rPr lang="en-US"/>
              <a:t>L4,5 points</a:t>
            </a:r>
            <a:endParaRPr lang="en-US" dirty="0"/>
          </a:p>
          <a:p>
            <a:r>
              <a:rPr lang="en-US" dirty="0"/>
              <a:t>Difficult to solve for. Need to use numerical methods for L1,2,3</a:t>
            </a:r>
          </a:p>
          <a:p>
            <a:r>
              <a:rPr lang="en-US" dirty="0"/>
              <a:t>L4,5 only stable if M1/M2 &gt; 24.96</a:t>
            </a:r>
          </a:p>
          <a:p>
            <a:r>
              <a:rPr lang="en-US" dirty="0"/>
              <a:t>ZV curves</a:t>
            </a:r>
          </a:p>
          <a:p>
            <a:r>
              <a:rPr lang="en-US" dirty="0"/>
              <a:t>Jacobi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45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Poincare phase constraint lets us hone in on a single IC point of the infinitely many on the PO</a:t>
            </a:r>
          </a:p>
          <a:p>
            <a:r>
              <a:rPr lang="en-US" dirty="0"/>
              <a:t>Pseudo-arclength let us hone in on a single periodic orbit from the infinitely many in the family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30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79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565A5C"/>
                </a:solidFill>
              </a:rPr>
              <a:t>Discussion of how discretizing and nudging the PO in the stable/unstable direction then propagating backwards/forwards in time reveals manifolds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1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exterior stable and unstable manifolds for a periodic orbit about the L2 Lagrange point.</a:t>
            </a:r>
          </a:p>
          <a:p>
            <a:endParaRPr lang="en-US" dirty="0"/>
          </a:p>
          <a:p>
            <a:r>
              <a:rPr lang="en-US" dirty="0"/>
              <a:t>Each P.O. has interior and exterior stable and unstable manifolds.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27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96975"/>
            <a:ext cx="10363200" cy="1470025"/>
          </a:xfrm>
        </p:spPr>
        <p:txBody>
          <a:bodyPr/>
          <a:lstStyle>
            <a:lvl1pPr>
              <a:defRPr b="0" i="0">
                <a:solidFill>
                  <a:srgbClr val="CFB87C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="0" i="0" strike="noStrike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4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A76CB0-E56E-FE43-AF6B-DE376AF36C11}" type="datetimeFigureOut">
              <a:rPr lang="en-US" smtClean="0"/>
              <a:t>5/1/18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A76CB0-E56E-FE43-AF6B-DE376AF36C11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528955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D520E237-DF43-2B47-9977-DE54D4C3B2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4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CFB87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873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8768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8768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43021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430212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38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2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1063"/>
          </a:xfrm>
        </p:spPr>
        <p:txBody>
          <a:bodyPr>
            <a:noAutofit/>
          </a:bodyPr>
          <a:lstStyle>
            <a:lvl1pPr marL="0" indent="0">
              <a:spcBef>
                <a:spcPts val="984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580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8297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659939" y="6283164"/>
            <a:ext cx="1379661" cy="43745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816261"/>
            <a:ext cx="12192000" cy="1"/>
          </a:xfrm>
          <a:prstGeom prst="line">
            <a:avLst/>
          </a:prstGeom>
          <a:ln w="88900" cap="flat" cmpd="sng" algn="ctr">
            <a:solidFill>
              <a:srgbClr val="CFB87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6238348"/>
            <a:ext cx="1019175" cy="53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99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•"/>
        <a:defRPr sz="26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–"/>
        <a:defRPr sz="24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•"/>
        <a:defRPr sz="22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–"/>
        <a:defRPr sz="18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»"/>
        <a:defRPr sz="18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10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8189"/>
            <a:ext cx="103632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 Investigation of Homoclinic Orbits in the Circular Restricted Three-Body Problem</a:t>
            </a:r>
            <a:endParaRPr lang="en-US" sz="33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2214563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dirty="0"/>
              <a:t>Luke Bury &amp; Don </a:t>
            </a:r>
            <a:r>
              <a:rPr lang="en-US" dirty="0" err="1"/>
              <a:t>Kuettel</a:t>
            </a:r>
            <a:endParaRPr lang="en-US" dirty="0"/>
          </a:p>
          <a:p>
            <a:pPr>
              <a:spcBef>
                <a:spcPct val="0"/>
              </a:spcBef>
              <a:defRPr/>
            </a:pPr>
            <a:r>
              <a:rPr lang="en-US" dirty="0"/>
              <a:t>05/02/18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AC352B-788F-D745-BFCD-646095DAC649}"/>
              </a:ext>
            </a:extLst>
          </p:cNvPr>
          <p:cNvCxnSpPr>
            <a:cxnSpLocks/>
          </p:cNvCxnSpPr>
          <p:nvPr/>
        </p:nvCxnSpPr>
        <p:spPr>
          <a:xfrm flipV="1">
            <a:off x="2181922" y="2948492"/>
            <a:ext cx="1575950" cy="1235214"/>
          </a:xfrm>
          <a:prstGeom prst="straightConnector1">
            <a:avLst/>
          </a:prstGeom>
          <a:ln w="19050">
            <a:solidFill>
              <a:srgbClr val="CEB78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8F9807-7A14-F542-BB62-70E6453CC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392" y="4081165"/>
              <a:ext cx="324714" cy="1080557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25133C-7714-204B-AEB2-06CAA82E9E08}"/>
                </a:ext>
              </a:extLst>
            </p:cNvPr>
            <p:cNvCxnSpPr>
              <a:cxnSpLocks/>
            </p:cNvCxnSpPr>
            <p:nvPr/>
          </p:nvCxnSpPr>
          <p:spPr>
            <a:xfrm>
              <a:off x="3479326" y="4044227"/>
              <a:ext cx="377654" cy="15995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C40FE5-C86F-1E41-9564-8EE19F3E7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08" y="3989725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21B96B1-A1A2-B64D-BA8D-B7CD8F9A2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1342" y="3629411"/>
              <a:ext cx="760744" cy="596263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CED2253-BEB5-2B42-BFF9-E8F6A18B5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260" y="416723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35D0A80-6935-1442-A023-63A5F9CE22ED}"/>
                </a:ext>
              </a:extLst>
            </p:cNvPr>
            <p:cNvCxnSpPr>
              <a:cxnSpLocks/>
            </p:cNvCxnSpPr>
            <p:nvPr/>
          </p:nvCxnSpPr>
          <p:spPr>
            <a:xfrm>
              <a:off x="4646052" y="3603952"/>
              <a:ext cx="91440" cy="44027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8DF76B0-5107-5C46-B4A3-6CBC05380A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332" y="3552383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5D323A-432C-8444-9C3A-2DB1A6F03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1772" y="4007287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E7A858-ED3B-D143-9D3C-16A62ABE3EF5}"/>
                  </a:ext>
                </a:extLst>
              </p:cNvPr>
              <p:cNvSpPr txBox="1"/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E7A858-ED3B-D143-9D3C-16A62ABE3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blipFill>
                <a:blip r:embed="rId2"/>
                <a:stretch>
                  <a:fillRect l="-740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FBDCE9-B993-4649-B2C2-2C10D5A9439C}"/>
                  </a:ext>
                </a:extLst>
              </p:cNvPr>
              <p:cNvSpPr txBox="1"/>
              <p:nvPr/>
            </p:nvSpPr>
            <p:spPr>
              <a:xfrm>
                <a:off x="2317328" y="3490228"/>
                <a:ext cx="327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FBDCE9-B993-4649-B2C2-2C10D5A94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328" y="3490228"/>
                <a:ext cx="327076" cy="307777"/>
              </a:xfrm>
              <a:prstGeom prst="rect">
                <a:avLst/>
              </a:prstGeom>
              <a:blipFill>
                <a:blip r:embed="rId3"/>
                <a:stretch>
                  <a:fillRect l="-1111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8ACCF1-5431-C247-80CF-4F90B8A69AF3}"/>
                  </a:ext>
                </a:extLst>
              </p:cNvPr>
              <p:cNvSpPr txBox="1"/>
              <p:nvPr/>
            </p:nvSpPr>
            <p:spPr>
              <a:xfrm>
                <a:off x="3437845" y="2579851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8ACCF1-5431-C247-80CF-4F90B8A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845" y="2579851"/>
                <a:ext cx="323935" cy="307777"/>
              </a:xfrm>
              <a:prstGeom prst="rect">
                <a:avLst/>
              </a:prstGeom>
              <a:blipFill>
                <a:blip r:embed="rId4"/>
                <a:stretch>
                  <a:fillRect l="-7692" r="-3846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2730EC-55FC-504E-B5C4-51BAAEE09F5B}"/>
                  </a:ext>
                </a:extLst>
              </p:cNvPr>
              <p:cNvSpPr txBox="1"/>
              <p:nvPr/>
            </p:nvSpPr>
            <p:spPr>
              <a:xfrm>
                <a:off x="3024336" y="4067715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2730EC-55FC-504E-B5C4-51BAAEE0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336" y="4067715"/>
                <a:ext cx="323935" cy="307777"/>
              </a:xfrm>
              <a:prstGeom prst="rect">
                <a:avLst/>
              </a:prstGeom>
              <a:blipFill>
                <a:blip r:embed="rId5"/>
                <a:stretch>
                  <a:fillRect l="-7407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00B5BE-C933-1B4A-ADC9-97B5614D53FD}"/>
                  </a:ext>
                </a:extLst>
              </p:cNvPr>
              <p:cNvSpPr txBox="1"/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00B5BE-C933-1B4A-ADC9-97B5614D5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blipFill>
                <a:blip r:embed="rId6"/>
                <a:stretch>
                  <a:fillRect l="-52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736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256C516-1095-1B49-870A-593A2844D420}"/>
              </a:ext>
            </a:extLst>
          </p:cNvPr>
          <p:cNvCxnSpPr>
            <a:cxnSpLocks/>
          </p:cNvCxnSpPr>
          <p:nvPr/>
        </p:nvCxnSpPr>
        <p:spPr>
          <a:xfrm flipV="1">
            <a:off x="5523935" y="2828627"/>
            <a:ext cx="2762239" cy="1437598"/>
          </a:xfrm>
          <a:prstGeom prst="straightConnector1">
            <a:avLst/>
          </a:prstGeom>
          <a:ln w="19050">
            <a:solidFill>
              <a:srgbClr val="CEB78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8F9807-7A14-F542-BB62-70E6453CC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392" y="4081165"/>
              <a:ext cx="324714" cy="1080557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25133C-7714-204B-AEB2-06CAA82E9E08}"/>
                </a:ext>
              </a:extLst>
            </p:cNvPr>
            <p:cNvCxnSpPr>
              <a:cxnSpLocks/>
            </p:cNvCxnSpPr>
            <p:nvPr/>
          </p:nvCxnSpPr>
          <p:spPr>
            <a:xfrm>
              <a:off x="3479326" y="4044227"/>
              <a:ext cx="377654" cy="15995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C40FE5-C86F-1E41-9564-8EE19F3E7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08" y="3989725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21B96B1-A1A2-B64D-BA8D-B7CD8F9A2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1342" y="3629411"/>
              <a:ext cx="760744" cy="596263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CED2253-BEB5-2B42-BFF9-E8F6A18B5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260" y="416723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35D0A80-6935-1442-A023-63A5F9CE22ED}"/>
                </a:ext>
              </a:extLst>
            </p:cNvPr>
            <p:cNvCxnSpPr>
              <a:cxnSpLocks/>
            </p:cNvCxnSpPr>
            <p:nvPr/>
          </p:nvCxnSpPr>
          <p:spPr>
            <a:xfrm>
              <a:off x="4646052" y="3603952"/>
              <a:ext cx="91440" cy="44027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8DF76B0-5107-5C46-B4A3-6CBC05380A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332" y="3552383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1D7490A-B7AE-8C46-B581-80DA67472066}"/>
                </a:ext>
              </a:extLst>
            </p:cNvPr>
            <p:cNvCxnSpPr>
              <a:cxnSpLocks/>
            </p:cNvCxnSpPr>
            <p:nvPr/>
          </p:nvCxnSpPr>
          <p:spPr>
            <a:xfrm>
              <a:off x="4737492" y="4053009"/>
              <a:ext cx="2345360" cy="627670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986C47-234E-7E40-9D90-BE9F8E6D0D5B}"/>
                </a:ext>
              </a:extLst>
            </p:cNvPr>
            <p:cNvCxnSpPr>
              <a:cxnSpLocks/>
              <a:endCxn id="53" idx="0"/>
            </p:cNvCxnSpPr>
            <p:nvPr/>
          </p:nvCxnSpPr>
          <p:spPr>
            <a:xfrm flipH="1">
              <a:off x="7121177" y="4290934"/>
              <a:ext cx="74104" cy="34889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F5E22BA-D73A-6644-8469-FF327E589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279" y="3241623"/>
              <a:ext cx="2016177" cy="1049312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35ABF41-2E86-CC4E-8AD9-EB779382244B}"/>
                </a:ext>
              </a:extLst>
            </p:cNvPr>
            <p:cNvCxnSpPr>
              <a:cxnSpLocks/>
              <a:endCxn id="55" idx="5"/>
            </p:cNvCxnSpPr>
            <p:nvPr/>
          </p:nvCxnSpPr>
          <p:spPr>
            <a:xfrm>
              <a:off x="8996836" y="2853338"/>
              <a:ext cx="278418" cy="40305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5D323A-432C-8444-9C3A-2DB1A6F03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1772" y="4007287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E81E681-7AF5-834C-8B0C-BA153C331F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5573" y="4229617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826C779-22E9-9842-A1BE-8DC4662A1A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45880" y="281079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D96D0D5-66F2-C84C-BF8B-12C3CA46C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75457" y="4639824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0463E90-FC8E-9648-A9BA-017C53B43B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97205" y="3178340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47567C-24EF-AE47-A16E-3C0C1DF68FCF}"/>
                  </a:ext>
                </a:extLst>
              </p:cNvPr>
              <p:cNvSpPr txBox="1"/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47567C-24EF-AE47-A16E-3C0C1DF68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blipFill>
                <a:blip r:embed="rId2"/>
                <a:stretch>
                  <a:fillRect l="-52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A8745D-382B-4448-92AD-EED7DF91307D}"/>
                  </a:ext>
                </a:extLst>
              </p:cNvPr>
              <p:cNvSpPr txBox="1"/>
              <p:nvPr/>
            </p:nvSpPr>
            <p:spPr>
              <a:xfrm>
                <a:off x="5256067" y="3842497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A8745D-382B-4448-92AD-EED7DF913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067" y="3842497"/>
                <a:ext cx="323935" cy="307777"/>
              </a:xfrm>
              <a:prstGeom prst="rect">
                <a:avLst/>
              </a:prstGeom>
              <a:blipFill>
                <a:blip r:embed="rId3"/>
                <a:stretch>
                  <a:fillRect l="-7692" r="-384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12953E8-CA62-764F-9CEE-49947C484B22}"/>
                  </a:ext>
                </a:extLst>
              </p:cNvPr>
              <p:cNvSpPr txBox="1"/>
              <p:nvPr/>
            </p:nvSpPr>
            <p:spPr>
              <a:xfrm>
                <a:off x="6790867" y="3584000"/>
                <a:ext cx="327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12953E8-CA62-764F-9CEE-49947C484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867" y="3584000"/>
                <a:ext cx="327076" cy="307777"/>
              </a:xfrm>
              <a:prstGeom prst="rect">
                <a:avLst/>
              </a:prstGeom>
              <a:blipFill>
                <a:blip r:embed="rId4"/>
                <a:stretch>
                  <a:fillRect l="-15385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B14122-07BC-D544-953F-01FAACA3E6DA}"/>
                  </a:ext>
                </a:extLst>
              </p:cNvPr>
              <p:cNvSpPr txBox="1"/>
              <p:nvPr/>
            </p:nvSpPr>
            <p:spPr>
              <a:xfrm>
                <a:off x="7000229" y="2432559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B14122-07BC-D544-953F-01FAACA3E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229" y="2432559"/>
                <a:ext cx="323935" cy="307777"/>
              </a:xfrm>
              <a:prstGeom prst="rect">
                <a:avLst/>
              </a:prstGeom>
              <a:blipFill>
                <a:blip r:embed="rId5"/>
                <a:stretch>
                  <a:fillRect l="-740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50FC6A-C8F2-074C-9E18-F7DA5507D273}"/>
                  </a:ext>
                </a:extLst>
              </p:cNvPr>
              <p:cNvSpPr txBox="1"/>
              <p:nvPr/>
            </p:nvSpPr>
            <p:spPr>
              <a:xfrm>
                <a:off x="8145311" y="2875942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50FC6A-C8F2-074C-9E18-F7DA5507D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311" y="2875942"/>
                <a:ext cx="323935" cy="307777"/>
              </a:xfrm>
              <a:prstGeom prst="rect">
                <a:avLst/>
              </a:prstGeom>
              <a:blipFill>
                <a:blip r:embed="rId6"/>
                <a:stretch>
                  <a:fillRect l="-7407" r="-370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326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022788-EDB7-A943-ABF2-3701F201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1D4FD5-FA3D-2944-A0E1-729BF6576307}"/>
              </a:ext>
            </a:extLst>
          </p:cNvPr>
          <p:cNvSpPr txBox="1">
            <a:spLocks/>
          </p:cNvSpPr>
          <p:nvPr/>
        </p:nvSpPr>
        <p:spPr>
          <a:xfrm>
            <a:off x="609600" y="949570"/>
            <a:ext cx="10972800" cy="5121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6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22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0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»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565A5C"/>
                </a:solidFill>
              </a:rPr>
              <a:t>It gets a bit more complicated for periodic orbits.</a:t>
            </a: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r>
              <a:rPr lang="en-US" dirty="0">
                <a:solidFill>
                  <a:srgbClr val="565A5C"/>
                </a:solidFill>
              </a:rPr>
              <a:t>Correction method uses a single shooter algorithm that solves the follow system of equations.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531212-2582-9342-A981-AA1577CE3BB5}"/>
                  </a:ext>
                </a:extLst>
              </p:cNvPr>
              <p:cNvSpPr txBox="1"/>
              <p:nvPr/>
            </p:nvSpPr>
            <p:spPr>
              <a:xfrm>
                <a:off x="3480073" y="2198961"/>
                <a:ext cx="3350724" cy="375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531212-2582-9342-A981-AA1577CE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73" y="2198961"/>
                <a:ext cx="3350724" cy="375937"/>
              </a:xfrm>
              <a:prstGeom prst="rect">
                <a:avLst/>
              </a:prstGeom>
              <a:blipFill>
                <a:blip r:embed="rId3"/>
                <a:stretch>
                  <a:fillRect l="-1132" t="-9677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EA864D-F263-144B-9966-77D9F029D3E9}"/>
                  </a:ext>
                </a:extLst>
              </p:cNvPr>
              <p:cNvSpPr txBox="1"/>
              <p:nvPr/>
            </p:nvSpPr>
            <p:spPr>
              <a:xfrm>
                <a:off x="3480073" y="1642059"/>
                <a:ext cx="3367011" cy="370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EA864D-F263-144B-9966-77D9F029D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73" y="1642059"/>
                <a:ext cx="3367011" cy="370871"/>
              </a:xfrm>
              <a:prstGeom prst="rect">
                <a:avLst/>
              </a:prstGeom>
              <a:blipFill>
                <a:blip r:embed="rId4"/>
                <a:stretch>
                  <a:fillRect l="-376" t="-333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904586-2803-334F-B071-EF86B93CB2EB}"/>
                  </a:ext>
                </a:extLst>
              </p:cNvPr>
              <p:cNvSpPr txBox="1"/>
              <p:nvPr/>
            </p:nvSpPr>
            <p:spPr>
              <a:xfrm>
                <a:off x="4749652" y="4481373"/>
                <a:ext cx="6774932" cy="1206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d>
                                  <m:d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)&gt;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&gt;+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</m:d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904586-2803-334F-B071-EF86B93CB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652" y="4481373"/>
                <a:ext cx="6774932" cy="1206997"/>
              </a:xfrm>
              <a:prstGeom prst="rect">
                <a:avLst/>
              </a:prstGeom>
              <a:blipFill>
                <a:blip r:embed="rId5"/>
                <a:stretch>
                  <a:fillRect r="-375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7AE7702B-F481-464C-94BA-033855F83CEA}"/>
              </a:ext>
            </a:extLst>
          </p:cNvPr>
          <p:cNvSpPr/>
          <p:nvPr/>
        </p:nvSpPr>
        <p:spPr>
          <a:xfrm>
            <a:off x="3947710" y="4583270"/>
            <a:ext cx="675450" cy="226165"/>
          </a:xfrm>
          <a:prstGeom prst="rightArrow">
            <a:avLst>
              <a:gd name="adj1" fmla="val 35302"/>
              <a:gd name="adj2" fmla="val 73883"/>
            </a:avLst>
          </a:prstGeom>
          <a:solidFill>
            <a:srgbClr val="CFB87C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2BBD3-98E5-0F43-B8B3-C8E7F85B70F2}"/>
              </a:ext>
            </a:extLst>
          </p:cNvPr>
          <p:cNvSpPr txBox="1"/>
          <p:nvPr/>
        </p:nvSpPr>
        <p:spPr>
          <a:xfrm>
            <a:off x="1091101" y="4517949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Definition of periodic orbit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64F8BB6-FC5E-444E-A47F-1CF760D050DD}"/>
              </a:ext>
            </a:extLst>
          </p:cNvPr>
          <p:cNvSpPr/>
          <p:nvPr/>
        </p:nvSpPr>
        <p:spPr>
          <a:xfrm>
            <a:off x="3947710" y="4971788"/>
            <a:ext cx="675450" cy="226165"/>
          </a:xfrm>
          <a:prstGeom prst="rightArrow">
            <a:avLst>
              <a:gd name="adj1" fmla="val 35302"/>
              <a:gd name="adj2" fmla="val 73883"/>
            </a:avLst>
          </a:prstGeom>
          <a:solidFill>
            <a:srgbClr val="CFB87C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C916EEA-7A39-564F-BFA4-F3C519057DBA}"/>
              </a:ext>
            </a:extLst>
          </p:cNvPr>
          <p:cNvSpPr/>
          <p:nvPr/>
        </p:nvSpPr>
        <p:spPr>
          <a:xfrm>
            <a:off x="3941561" y="5360306"/>
            <a:ext cx="675450" cy="226165"/>
          </a:xfrm>
          <a:prstGeom prst="rightArrow">
            <a:avLst>
              <a:gd name="adj1" fmla="val 35302"/>
              <a:gd name="adj2" fmla="val 73883"/>
            </a:avLst>
          </a:prstGeom>
          <a:solidFill>
            <a:srgbClr val="CFB87C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5216F8-13F5-5442-B98D-3B9DE6CDC6F3}"/>
              </a:ext>
            </a:extLst>
          </p:cNvPr>
          <p:cNvSpPr txBox="1"/>
          <p:nvPr/>
        </p:nvSpPr>
        <p:spPr>
          <a:xfrm>
            <a:off x="1091101" y="4900204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Poincaré</a:t>
            </a:r>
            <a:r>
              <a:rPr lang="en-US" dirty="0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phase constraint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204C4-1527-1D47-AB02-FDF4BB7EAD67}"/>
              </a:ext>
            </a:extLst>
          </p:cNvPr>
          <p:cNvSpPr txBox="1"/>
          <p:nvPr/>
        </p:nvSpPr>
        <p:spPr>
          <a:xfrm>
            <a:off x="591229" y="5289630"/>
            <a:ext cx="335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Pseudo-arclength continuation</a:t>
            </a:r>
          </a:p>
        </p:txBody>
      </p:sp>
    </p:spTree>
    <p:extLst>
      <p:ext uri="{BB962C8B-B14F-4D97-AF65-F5344CB8AC3E}">
        <p14:creationId xmlns:p14="http://schemas.microsoft.com/office/powerpoint/2010/main" val="889429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A6A0553-7510-E645-81CA-17EFB90DF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258D89-85CE-0340-B52A-7F0AA7309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74" r="8261"/>
          <a:stretch/>
        </p:blipFill>
        <p:spPr>
          <a:xfrm>
            <a:off x="5910469" y="1298054"/>
            <a:ext cx="5960408" cy="457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A16420-A55F-E54A-9A32-4B95D2909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74" r="8522"/>
          <a:stretch/>
        </p:blipFill>
        <p:spPr>
          <a:xfrm>
            <a:off x="106017" y="1297965"/>
            <a:ext cx="594345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04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5D0C77-47A6-404C-B211-5BD80EE6A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" y="1174682"/>
            <a:ext cx="6099048" cy="457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9028D0-3334-534A-AECC-5269DF101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952" y="1174682"/>
            <a:ext cx="6099048" cy="457428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2A19E86-D1F2-734C-9EAB-82F4D1F1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</p:spTree>
    <p:extLst>
      <p:ext uri="{BB962C8B-B14F-4D97-AF65-F5344CB8AC3E}">
        <p14:creationId xmlns:p14="http://schemas.microsoft.com/office/powerpoint/2010/main" val="169898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E0F66F-E6BB-1A41-9DBD-9BEEC7D2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5825"/>
            <a:ext cx="60960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E7E64-9626-084C-81C6-EAD6E7D7B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175825"/>
            <a:ext cx="6096000" cy="457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FBB5922-DA51-A746-AD3F-C1941458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</p:spTree>
    <p:extLst>
      <p:ext uri="{BB962C8B-B14F-4D97-AF65-F5344CB8AC3E}">
        <p14:creationId xmlns:p14="http://schemas.microsoft.com/office/powerpoint/2010/main" val="1040704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CDEBE9-4955-B249-B4EB-763CF4E8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176D7-E953-D34E-B36B-FFE4F79F2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02" t="12644" r="5797" b="9807"/>
          <a:stretch/>
        </p:blipFill>
        <p:spPr>
          <a:xfrm>
            <a:off x="0" y="1161406"/>
            <a:ext cx="6099048" cy="4600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81F512-B652-5449-A4E5-308161FBE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7" y="1161406"/>
            <a:ext cx="6099048" cy="45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84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FDB6-4C02-264A-A4E1-38AD67BC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 Stability &amp; Manifolds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1B4B5-12E2-C84F-A743-8CD50F384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The stability of periodic orbits is determined from the </a:t>
            </a:r>
            <a:r>
              <a:rPr lang="en-US" dirty="0" err="1">
                <a:solidFill>
                  <a:srgbClr val="565A5C"/>
                </a:solidFill>
              </a:rPr>
              <a:t>Monodromy</a:t>
            </a:r>
            <a:r>
              <a:rPr lang="en-US" dirty="0">
                <a:solidFill>
                  <a:srgbClr val="565A5C"/>
                </a:solidFill>
              </a:rPr>
              <a:t> matrix.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46176-1AE4-D34F-8C7F-2E362DCF63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4" t="5996" r="6088"/>
          <a:stretch/>
        </p:blipFill>
        <p:spPr>
          <a:xfrm>
            <a:off x="6096000" y="1941440"/>
            <a:ext cx="5614092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A2E2C0-6B72-2E46-B16D-981407DF3E77}"/>
                  </a:ext>
                </a:extLst>
              </p:cNvPr>
              <p:cNvSpPr txBox="1"/>
              <p:nvPr/>
            </p:nvSpPr>
            <p:spPr>
              <a:xfrm>
                <a:off x="2444956" y="2179981"/>
                <a:ext cx="1815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A2E2C0-6B72-2E46-B16D-981407DF3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956" y="2179981"/>
                <a:ext cx="1815689" cy="369332"/>
              </a:xfrm>
              <a:prstGeom prst="rect">
                <a:avLst/>
              </a:prstGeom>
              <a:blipFill>
                <a:blip r:embed="rId4"/>
                <a:stretch>
                  <a:fillRect l="-2797" r="-489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2B6BE7-D223-414D-B2EF-4610FF55085A}"/>
                  </a:ext>
                </a:extLst>
              </p:cNvPr>
              <p:cNvSpPr txBox="1"/>
              <p:nvPr/>
            </p:nvSpPr>
            <p:spPr>
              <a:xfrm>
                <a:off x="2020320" y="3114207"/>
                <a:ext cx="2664960" cy="426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2B6BE7-D223-414D-B2EF-4610FF550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20" y="3114207"/>
                <a:ext cx="2664960" cy="426976"/>
              </a:xfrm>
              <a:prstGeom prst="rect">
                <a:avLst/>
              </a:prstGeom>
              <a:blipFill>
                <a:blip r:embed="rId5"/>
                <a:stretch>
                  <a:fillRect l="-94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BA8AA0-3613-AB4B-B009-2B463933840F}"/>
                  </a:ext>
                </a:extLst>
              </p:cNvPr>
              <p:cNvSpPr txBox="1"/>
              <p:nvPr/>
            </p:nvSpPr>
            <p:spPr>
              <a:xfrm>
                <a:off x="1576929" y="4106077"/>
                <a:ext cx="3551742" cy="426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p>
                  </m:oMath>
                </a14:m>
                <a:r>
                  <a:rPr lang="en-US" sz="2400" dirty="0"/>
                  <a:t>|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BA8AA0-3613-AB4B-B009-2B4639338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929" y="4106077"/>
                <a:ext cx="3551742" cy="426976"/>
              </a:xfrm>
              <a:prstGeom prst="rect">
                <a:avLst/>
              </a:prstGeom>
              <a:blipFill>
                <a:blip r:embed="rId6"/>
                <a:stretch>
                  <a:fillRect l="-1779" t="-11429" r="-3915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CBAB94-20AE-7F46-8F3B-B724DFF6E04D}"/>
                  </a:ext>
                </a:extLst>
              </p:cNvPr>
              <p:cNvSpPr txBox="1"/>
              <p:nvPr/>
            </p:nvSpPr>
            <p:spPr>
              <a:xfrm>
                <a:off x="1406530" y="5122127"/>
                <a:ext cx="3892540" cy="394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→−∞</m:t>
                    </m:r>
                  </m:oMath>
                </a14:m>
                <a:r>
                  <a:rPr lang="en-US" sz="2400" dirty="0"/>
                  <a:t>  and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CBAB94-20AE-7F46-8F3B-B724DFF6E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530" y="5122127"/>
                <a:ext cx="3892540" cy="394019"/>
              </a:xfrm>
              <a:prstGeom prst="rect">
                <a:avLst/>
              </a:prstGeom>
              <a:blipFill>
                <a:blip r:embed="rId7"/>
                <a:stretch>
                  <a:fillRect l="-1954" t="-15625" b="-40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295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FDB6-4C02-264A-A4E1-38AD67BC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 Stability &amp; Manifolds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1B17CB-6E76-F548-AB6D-4FE2FE44F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190" y="1321842"/>
            <a:ext cx="5486400" cy="4279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5F495A-BB6E-FD40-AA33-0D273B388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1277963"/>
            <a:ext cx="5486400" cy="43677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0177A7-C2B4-BE4D-9CF0-10DD6C900E2D}"/>
                  </a:ext>
                </a:extLst>
              </p:cNvPr>
              <p:cNvSpPr txBox="1"/>
              <p:nvPr/>
            </p:nvSpPr>
            <p:spPr>
              <a:xfrm>
                <a:off x="4320129" y="5778550"/>
                <a:ext cx="3551742" cy="426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p>
                  </m:oMath>
                </a14:m>
                <a:r>
                  <a:rPr lang="en-US" sz="2400" dirty="0"/>
                  <a:t>|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0177A7-C2B4-BE4D-9CF0-10DD6C900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129" y="5778550"/>
                <a:ext cx="3551742" cy="426976"/>
              </a:xfrm>
              <a:prstGeom prst="rect">
                <a:avLst/>
              </a:prstGeom>
              <a:blipFill>
                <a:blip r:embed="rId5"/>
                <a:stretch>
                  <a:fillRect l="-1779" t="-11429" r="-3915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677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6144126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Homoclinic orbits occur at the intersection of the stable and unstable manifolds.</a:t>
            </a: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565A5C"/>
              </a:solidFill>
            </a:endParaRPr>
          </a:p>
          <a:p>
            <a:r>
              <a:rPr lang="en-US" dirty="0">
                <a:solidFill>
                  <a:srgbClr val="565A5C"/>
                </a:solidFill>
              </a:rPr>
              <a:t>In order to find intersections, we use a </a:t>
            </a:r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AAF420-9D1B-B44F-86FD-81D099AE5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845" y="2700445"/>
            <a:ext cx="4619555" cy="3538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A8B6E0-CA57-C641-9B15-66BC66D73294}"/>
                  </a:ext>
                </a:extLst>
              </p:cNvPr>
              <p:cNvSpPr txBox="1"/>
              <p:nvPr/>
            </p:nvSpPr>
            <p:spPr>
              <a:xfrm>
                <a:off x="7857106" y="1360671"/>
                <a:ext cx="2831031" cy="370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A8B6E0-CA57-C641-9B15-66BC66D73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106" y="1360671"/>
                <a:ext cx="2831031" cy="370551"/>
              </a:xfrm>
              <a:prstGeom prst="rect">
                <a:avLst/>
              </a:prstGeom>
              <a:blipFill>
                <a:blip r:embed="rId4"/>
                <a:stretch>
                  <a:fillRect l="-1786" r="-267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04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>
                <a:solidFill>
                  <a:srgbClr val="565A5C"/>
                </a:solidFill>
              </a:rPr>
              <a:t>1854-1912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French mathematician/ polymath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Contributions to: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Celestial mechanics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Fluid mechanics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Optics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Electricity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Telegraphy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Elasticity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Thermodynamics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Quantum Theory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Theory of Relativity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More…</a:t>
            </a:r>
            <a:r>
              <a:rPr lang="en-US" baseline="30000" dirty="0">
                <a:solidFill>
                  <a:srgbClr val="565A5C"/>
                </a:solidFill>
              </a:rPr>
              <a:t>[*1]</a:t>
            </a:r>
            <a:endParaRPr lang="en-US" dirty="0">
              <a:solidFill>
                <a:srgbClr val="565A5C"/>
              </a:solidFill>
            </a:endParaRPr>
          </a:p>
          <a:p>
            <a:pPr lvl="2"/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84689-D781-C84B-9C5A-F455D8411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931" y="603882"/>
            <a:ext cx="3484526" cy="4816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802B5-EC97-AD44-92C7-1A45614478C4}"/>
              </a:ext>
            </a:extLst>
          </p:cNvPr>
          <p:cNvSpPr txBox="1"/>
          <p:nvPr/>
        </p:nvSpPr>
        <p:spPr>
          <a:xfrm>
            <a:off x="7408127" y="5422898"/>
            <a:ext cx="23008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600" dirty="0"/>
              <a:t>[*1] - https://</a:t>
            </a:r>
            <a:r>
              <a:rPr lang="en-US" sz="600" dirty="0" err="1"/>
              <a:t>en.wikipedia.org</a:t>
            </a:r>
            <a:r>
              <a:rPr lang="en-US" sz="600" dirty="0"/>
              <a:t>/wiki/</a:t>
            </a:r>
            <a:r>
              <a:rPr lang="en-US" sz="600" dirty="0" err="1"/>
              <a:t>Henri_Poincare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502732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A common </a:t>
            </a:r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 is </a:t>
            </a:r>
            <a:r>
              <a:rPr lang="en-US" i="1" dirty="0">
                <a:solidFill>
                  <a:srgbClr val="565A5C"/>
                </a:solidFill>
              </a:rPr>
              <a:t>y</a:t>
            </a:r>
            <a:r>
              <a:rPr lang="en-US" dirty="0">
                <a:solidFill>
                  <a:srgbClr val="565A5C"/>
                </a:solidFill>
              </a:rPr>
              <a:t> = 0, </a:t>
            </a:r>
            <a:r>
              <a:rPr lang="en-US" i="1" dirty="0">
                <a:solidFill>
                  <a:srgbClr val="565A5C"/>
                </a:solidFill>
              </a:rPr>
              <a:t>x</a:t>
            </a:r>
            <a:r>
              <a:rPr lang="en-US" dirty="0">
                <a:solidFill>
                  <a:srgbClr val="565A5C"/>
                </a:solidFill>
              </a:rPr>
              <a:t> &lt; 0 for the exterior L</a:t>
            </a:r>
            <a:r>
              <a:rPr lang="en-US" baseline="-25000" dirty="0">
                <a:solidFill>
                  <a:srgbClr val="565A5C"/>
                </a:solidFill>
              </a:rPr>
              <a:t>2</a:t>
            </a:r>
            <a:r>
              <a:rPr lang="en-US" dirty="0">
                <a:solidFill>
                  <a:srgbClr val="565A5C"/>
                </a:solidFill>
              </a:rPr>
              <a:t> manifolds.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1ABFC-71A8-5E40-A8CE-E997AF488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467622"/>
            <a:ext cx="6099048" cy="4574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33F31-7F40-1344-91D9-FCA9FD4E6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" y="1467622"/>
            <a:ext cx="6099048" cy="45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00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Not every periodic orbit has homoclinic orbits!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36803-1226-164D-BD29-A9CBDD1E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466226"/>
            <a:ext cx="6099048" cy="4574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181137-B6E6-2344-A2EE-A34262EFF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" y="1466226"/>
            <a:ext cx="6099048" cy="45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75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Intersection of the stable and unstable manifolds on the </a:t>
            </a:r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 correspond to homoclinic orbits.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E9642-2859-2F42-A0BF-370447689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76" y="1852404"/>
            <a:ext cx="6099048" cy="457428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B844472-6ED3-694B-88AF-B494D3C21B5F}"/>
              </a:ext>
            </a:extLst>
          </p:cNvPr>
          <p:cNvGrpSpPr/>
          <p:nvPr/>
        </p:nvGrpSpPr>
        <p:grpSpPr>
          <a:xfrm>
            <a:off x="3046476" y="1852404"/>
            <a:ext cx="6099048" cy="4574286"/>
            <a:chOff x="3046476" y="1852404"/>
            <a:chExt cx="6099048" cy="457428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2D75897-67C9-394B-A024-BC34D7551A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46476" y="1852404"/>
              <a:ext cx="6099048" cy="4574286"/>
              <a:chOff x="0" y="0"/>
              <a:chExt cx="5842000" cy="43815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DECEA89-F3B2-D545-8385-C9AD252B1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842000" cy="4381500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4C4C07A-6842-4A4A-8BC2-3B43B332F1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8163" y="233974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2685199-E2A6-294A-BB76-18F66DF657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03411" y="217262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69DEEA5-FB65-024A-BDAB-558DFED4B0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89701" y="217672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BB0BBF5-5541-5D47-86FE-E8A40F9CFE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8010" y="185808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9584F48-5FAE-F64F-B1FE-9C6C56CF02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8010" y="249429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BB4D607-5C34-8D40-9727-AA978FBA80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9663" y="217262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370D75C-7C71-4944-9A6A-3C14F000AB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0266" y="217098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AFBE2A-5FF6-4247-9688-603A0013F9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25398" y="3946988"/>
              <a:ext cx="95463" cy="954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5765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3FDAD-2460-8B45-8857-A5CFCD92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212574"/>
            <a:ext cx="6099048" cy="457428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BFC36E5-EBA5-C842-992D-20EE6FE3815A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212574"/>
            <a:ext cx="6099048" cy="4574286"/>
            <a:chOff x="0" y="0"/>
            <a:chExt cx="5842000" cy="4381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2DD32E-2B16-7045-BB20-94502E7C0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842000" cy="43815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0CFD45-5C99-454B-A30C-3A4B850EF2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7406" y="2149760"/>
              <a:ext cx="137160" cy="1371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CBC269C-1155-1041-9DAB-14039CEA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3" y="2339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E9BF416-734D-8747-944A-34374C6BA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3411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A29FE68-8BF9-D849-9DB2-3B3668990C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701" y="2176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7D8877-FDC6-3347-82E4-C4C79875F0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1858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1EAFAD-B427-AC4E-8A05-BCBA696EBC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2494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FF1650-3542-0C4A-BF15-5FB594742E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29663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394E05-2C9C-704F-9B6C-AAA294C031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2" y="20077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7624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9AF8CF-719C-264C-B337-A756CD008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212574"/>
            <a:ext cx="6099048" cy="457428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999B627-B446-0945-A214-320F2EDE2DB6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212574"/>
            <a:ext cx="6099048" cy="4574286"/>
            <a:chOff x="0" y="0"/>
            <a:chExt cx="5842000" cy="43815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1F65EB-7F21-0D48-8CB7-A8F47309A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842000" cy="43815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03CA981-42C3-8743-BBC8-0CA7545E49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1129" y="1988613"/>
              <a:ext cx="137160" cy="1371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F3FA6EE-F296-AF40-8003-1B336BCB18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3" y="2339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2004D24-25F0-E34B-83BC-EC5F106D99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3411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33E2F59-0FE7-5A4C-8875-98DFEA67B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701" y="2176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6CC261-7C48-F34E-BCC4-9BEE2634DA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1858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F0342AD-788A-3A48-A0F3-475596742F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2494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F77761-A2AD-E54D-BBB6-C6ED36973D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29663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F3F271-6525-CA43-99A1-70074BCA2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266" y="2170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6522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D5C7-04EF-1342-BF46-C5952F44F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Significance and Usefulness of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A9565-1B5D-2848-94B2-79AFCE290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Understand the flow of dynamic systems</a:t>
            </a:r>
          </a:p>
          <a:p>
            <a:r>
              <a:rPr lang="en-US" dirty="0">
                <a:solidFill>
                  <a:srgbClr val="565A5C"/>
                </a:solidFill>
              </a:rPr>
              <a:t>For mission design, heteroclinic are generally more valuable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0D155-DB4F-5E4B-A369-12112F38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58" y="1895720"/>
            <a:ext cx="5237343" cy="434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324F7C-C601-C74E-8630-FB629481B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82" y="1895720"/>
            <a:ext cx="482993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28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E1D9-737E-FE4A-8118-306F0C668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42209"/>
            <a:ext cx="10363200" cy="1470025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82593-A8A5-5E4D-B8B1-FF2ABA8E2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4" t="10644"/>
          <a:stretch/>
        </p:blipFill>
        <p:spPr>
          <a:xfrm rot="21157920" flipV="1">
            <a:off x="2128875" y="2141101"/>
            <a:ext cx="7934249" cy="401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25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5E5C27-C4D6-DB4F-8809-5574B0AFC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147677" y="1470991"/>
            <a:ext cx="7896645" cy="481274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EBD9C90-7465-4E4D-A985-4C9B7A237F37}"/>
              </a:ext>
            </a:extLst>
          </p:cNvPr>
          <p:cNvSpPr txBox="1">
            <a:spLocks/>
          </p:cNvSpPr>
          <p:nvPr/>
        </p:nvSpPr>
        <p:spPr>
          <a:xfrm>
            <a:off x="914400" y="342209"/>
            <a:ext cx="103632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rgbClr val="CFB87C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algn="ctr"/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33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E1D9-737E-FE4A-8118-306F0C668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511825"/>
            <a:ext cx="10363200" cy="879649"/>
          </a:xfrm>
        </p:spPr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6600D4-B6C5-A14A-877E-D6561C2A410C}"/>
              </a:ext>
            </a:extLst>
          </p:cNvPr>
          <p:cNvGrpSpPr/>
          <p:nvPr/>
        </p:nvGrpSpPr>
        <p:grpSpPr>
          <a:xfrm>
            <a:off x="4869621" y="1564407"/>
            <a:ext cx="2452756" cy="4519598"/>
            <a:chOff x="4611203" y="1624046"/>
            <a:chExt cx="2452756" cy="451959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76F687-FBB8-C349-BBE9-A268D48E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 flipH="1">
              <a:off x="4058726" y="2176523"/>
              <a:ext cx="3557710" cy="245275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555937A-3AD8-1E43-93B4-0817A2543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5543" y="5181756"/>
              <a:ext cx="961888" cy="961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519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E1D9-737E-FE4A-8118-306F0C668F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1902001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1299-808D-204F-9682-252F1583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F4CE0-08BC-2A4C-B5D1-D9C6545B8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5010615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Acta Mathematica, 1885</a:t>
            </a:r>
          </a:p>
          <a:p>
            <a:r>
              <a:rPr lang="en-US" dirty="0">
                <a:solidFill>
                  <a:srgbClr val="565A5C"/>
                </a:solidFill>
              </a:rPr>
              <a:t>King Oscar II of Sweden</a:t>
            </a:r>
          </a:p>
          <a:p>
            <a:r>
              <a:rPr lang="en-US" dirty="0">
                <a:solidFill>
                  <a:srgbClr val="565A5C"/>
                </a:solidFill>
              </a:rPr>
              <a:t>4 unanswered problems</a:t>
            </a:r>
          </a:p>
          <a:p>
            <a:r>
              <a:rPr lang="en-US" dirty="0">
                <a:solidFill>
                  <a:srgbClr val="565A5C"/>
                </a:solidFill>
              </a:rPr>
              <a:t>Solve the N-Body Problem</a:t>
            </a:r>
          </a:p>
          <a:p>
            <a:pPr lvl="1"/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went for the        </a:t>
            </a:r>
            <a:r>
              <a:rPr lang="en-US" b="1" dirty="0">
                <a:solidFill>
                  <a:srgbClr val="565A5C"/>
                </a:solidFill>
              </a:rPr>
              <a:t>Circular Restricted Three Body Problem (CR3BP)</a:t>
            </a:r>
          </a:p>
          <a:p>
            <a:r>
              <a:rPr lang="en-US" dirty="0">
                <a:solidFill>
                  <a:srgbClr val="565A5C"/>
                </a:solidFill>
              </a:rPr>
              <a:t>Submitted and won</a:t>
            </a:r>
          </a:p>
          <a:p>
            <a:r>
              <a:rPr lang="en-US" dirty="0">
                <a:solidFill>
                  <a:srgbClr val="565A5C"/>
                </a:solidFill>
              </a:rPr>
              <a:t>Critical error discovered around the time of the earliest printings</a:t>
            </a:r>
          </a:p>
          <a:p>
            <a:r>
              <a:rPr lang="en-US" dirty="0">
                <a:solidFill>
                  <a:srgbClr val="565A5C"/>
                </a:solidFill>
              </a:rPr>
              <a:t>Led to discovery of </a:t>
            </a:r>
            <a:r>
              <a:rPr lang="en-US" b="1" dirty="0">
                <a:solidFill>
                  <a:srgbClr val="565A5C"/>
                </a:solidFill>
              </a:rPr>
              <a:t>Homoclinic Orbits</a:t>
            </a:r>
            <a:endParaRPr lang="en-US" dirty="0">
              <a:solidFill>
                <a:srgbClr val="565A5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9B435-9E2D-304D-A755-DC2DD51525B1}"/>
              </a:ext>
            </a:extLst>
          </p:cNvPr>
          <p:cNvSpPr txBox="1"/>
          <p:nvPr/>
        </p:nvSpPr>
        <p:spPr>
          <a:xfrm>
            <a:off x="5772013" y="2468705"/>
            <a:ext cx="2300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[*2]https://</a:t>
            </a:r>
            <a:r>
              <a:rPr lang="en-US" sz="600" dirty="0" err="1"/>
              <a:t>commons.wikimedia.org</a:t>
            </a:r>
            <a:r>
              <a:rPr lang="en-US" sz="600" dirty="0"/>
              <a:t>/wiki/File:Oscar_II_of_Sweden_painted_by_Oscar_Bj%C3%B6rck_(original).jpg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FDE42-1C3A-D742-8032-DC8E7C63D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012" y="2745704"/>
            <a:ext cx="6180025" cy="2765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6D82E4-63B0-1940-9FA2-8A5041EC8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34" y="290362"/>
            <a:ext cx="1900626" cy="2178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A0BD67-026B-C243-BE51-7D90D4182284}"/>
              </a:ext>
            </a:extLst>
          </p:cNvPr>
          <p:cNvSpPr txBox="1"/>
          <p:nvPr/>
        </p:nvSpPr>
        <p:spPr>
          <a:xfrm>
            <a:off x="7039535" y="5510970"/>
            <a:ext cx="31861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[*3] - http://</a:t>
            </a:r>
            <a:r>
              <a:rPr lang="en-US" sz="600" dirty="0" err="1"/>
              <a:t>www.askamathematician.com</a:t>
            </a:r>
            <a:r>
              <a:rPr lang="en-US" sz="600" dirty="0"/>
              <a:t>/2011/10/q-what-is-the-three-body-problem/</a:t>
            </a:r>
          </a:p>
        </p:txBody>
      </p:sp>
    </p:spTree>
    <p:extLst>
      <p:ext uri="{BB962C8B-B14F-4D97-AF65-F5344CB8AC3E}">
        <p14:creationId xmlns:p14="http://schemas.microsoft.com/office/powerpoint/2010/main" val="810430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F745-415F-3C44-91E3-AF624B639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Starting FFA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661CE-3829-0940-BE30-B25691592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Lyapunov Center Theorem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Use eigenvalue and eigenvectors of center manifold of </a:t>
            </a:r>
            <a:r>
              <a:rPr lang="en-US" i="1" dirty="0" err="1">
                <a:solidFill>
                  <a:srgbClr val="565A5C"/>
                </a:solidFill>
              </a:rPr>
              <a:t>Df</a:t>
            </a:r>
            <a:r>
              <a:rPr lang="en-US" i="1" dirty="0">
                <a:solidFill>
                  <a:srgbClr val="565A5C"/>
                </a:solidFill>
              </a:rPr>
              <a:t>*</a:t>
            </a:r>
            <a:endParaRPr lang="en-US" dirty="0">
              <a:solidFill>
                <a:srgbClr val="565A5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250B1F-50B2-5345-93D8-B0E4CCACBE37}"/>
                  </a:ext>
                </a:extLst>
              </p:cNvPr>
              <p:cNvSpPr txBox="1"/>
              <p:nvPr/>
            </p:nvSpPr>
            <p:spPr>
              <a:xfrm>
                <a:off x="10210415" y="3638953"/>
                <a:ext cx="777841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250B1F-50B2-5345-93D8-B0E4CCACB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415" y="3638953"/>
                <a:ext cx="777841" cy="520463"/>
              </a:xfrm>
              <a:prstGeom prst="rect">
                <a:avLst/>
              </a:prstGeom>
              <a:blipFill>
                <a:blip r:embed="rId2"/>
                <a:stretch>
                  <a:fillRect l="-6557" t="-4762" r="-4918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3B8A0DD-2835-EF46-B5AF-B28FE4A4647E}"/>
              </a:ext>
            </a:extLst>
          </p:cNvPr>
          <p:cNvGrpSpPr/>
          <p:nvPr/>
        </p:nvGrpSpPr>
        <p:grpSpPr>
          <a:xfrm>
            <a:off x="2669666" y="2483587"/>
            <a:ext cx="5204460" cy="3253518"/>
            <a:chOff x="2393442" y="2296017"/>
            <a:chExt cx="5204460" cy="325351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C9D2D20-C3FA-5448-BF62-9EDCED099C48}"/>
                </a:ext>
              </a:extLst>
            </p:cNvPr>
            <p:cNvSpPr/>
            <p:nvPr/>
          </p:nvSpPr>
          <p:spPr>
            <a:xfrm>
              <a:off x="2393442" y="2296017"/>
              <a:ext cx="5204460" cy="325351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630121-A0A2-FC4F-97DD-0D8D0F195CC3}"/>
                    </a:ext>
                  </a:extLst>
                </p:cNvPr>
                <p:cNvSpPr txBox="1"/>
                <p:nvPr/>
              </p:nvSpPr>
              <p:spPr>
                <a:xfrm>
                  <a:off x="4663901" y="3968496"/>
                  <a:ext cx="2914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630121-A0A2-FC4F-97DD-0D8D0F195C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3901" y="3968496"/>
                  <a:ext cx="29149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A27157-2428-A742-B38C-5BD0EB1250ED}"/>
                </a:ext>
              </a:extLst>
            </p:cNvPr>
            <p:cNvCxnSpPr>
              <a:cxnSpLocks/>
              <a:stCxn id="4" idx="4"/>
            </p:cNvCxnSpPr>
            <p:nvPr/>
          </p:nvCxnSpPr>
          <p:spPr>
            <a:xfrm flipV="1">
              <a:off x="4995672" y="2296018"/>
              <a:ext cx="0" cy="1672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2687756-6A78-F744-8413-5FFC2A84F59A}"/>
                </a:ext>
              </a:extLst>
            </p:cNvPr>
            <p:cNvCxnSpPr>
              <a:cxnSpLocks/>
              <a:stCxn id="4" idx="6"/>
              <a:endCxn id="5" idx="6"/>
            </p:cNvCxnSpPr>
            <p:nvPr/>
          </p:nvCxnSpPr>
          <p:spPr>
            <a:xfrm>
              <a:off x="5041392" y="3922776"/>
              <a:ext cx="255651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4B0F7C1-B392-4E4C-8CB0-F0D6867F9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9952" y="3877056"/>
              <a:ext cx="91440" cy="91440"/>
            </a:xfrm>
            <a:prstGeom prst="ellipse">
              <a:avLst/>
            </a:prstGeom>
            <a:solidFill>
              <a:srgbClr val="CFB87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D340821-7BF2-9B43-B334-CA62C569C593}"/>
                    </a:ext>
                  </a:extLst>
                </p:cNvPr>
                <p:cNvSpPr txBox="1"/>
                <p:nvPr/>
              </p:nvSpPr>
              <p:spPr>
                <a:xfrm>
                  <a:off x="4449110" y="2806682"/>
                  <a:ext cx="4187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D340821-7BF2-9B43-B334-CA62C569C5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110" y="2806682"/>
                  <a:ext cx="4187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6061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D9ABA6-F62B-FD4F-8901-0F8467C9992E}"/>
                    </a:ext>
                  </a:extLst>
                </p:cNvPr>
                <p:cNvSpPr txBox="1"/>
                <p:nvPr/>
              </p:nvSpPr>
              <p:spPr>
                <a:xfrm>
                  <a:off x="6110295" y="3971847"/>
                  <a:ext cx="4240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D9ABA6-F62B-FD4F-8901-0F8467C999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0295" y="3971847"/>
                  <a:ext cx="42402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882" r="-2941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BD1CB1-7831-444B-8991-6DFA2BF89FC6}"/>
                  </a:ext>
                </a:extLst>
              </p:cNvPr>
              <p:cNvSpPr txBox="1"/>
              <p:nvPr/>
            </p:nvSpPr>
            <p:spPr>
              <a:xfrm>
                <a:off x="9929794" y="3132751"/>
                <a:ext cx="133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BD1CB1-7831-444B-8991-6DFA2BF89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9794" y="3132751"/>
                <a:ext cx="1339085" cy="276999"/>
              </a:xfrm>
              <a:prstGeom prst="rect">
                <a:avLst/>
              </a:prstGeom>
              <a:blipFill>
                <a:blip r:embed="rId6"/>
                <a:stretch>
                  <a:fillRect l="-943" r="-9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626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9C3E-8190-7844-B551-2BFB3831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FD755-3DCC-0B4C-886C-FD7397AE2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https://</a:t>
            </a:r>
            <a:r>
              <a:rPr lang="en-US" dirty="0" err="1">
                <a:solidFill>
                  <a:srgbClr val="565A5C"/>
                </a:solidFill>
              </a:rPr>
              <a:t>en.wikipedia.org</a:t>
            </a:r>
            <a:r>
              <a:rPr lang="en-US" dirty="0">
                <a:solidFill>
                  <a:srgbClr val="565A5C"/>
                </a:solidFill>
              </a:rPr>
              <a:t>/wiki/</a:t>
            </a:r>
            <a:r>
              <a:rPr lang="en-US" dirty="0" err="1">
                <a:solidFill>
                  <a:srgbClr val="565A5C"/>
                </a:solidFill>
              </a:rPr>
              <a:t>Henri_Poincare</a:t>
            </a:r>
            <a:endParaRPr lang="en-US" dirty="0">
              <a:solidFill>
                <a:srgbClr val="565A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182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80B22-0304-FC44-8D06-1822F7D81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29C0A-5CD5-C64D-92D5-D31FF0E2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4252332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A trajectory which joins a saddle equilibrium point to itself</a:t>
            </a:r>
          </a:p>
          <a:p>
            <a:r>
              <a:rPr lang="en-US" dirty="0">
                <a:solidFill>
                  <a:srgbClr val="565A5C"/>
                </a:solidFill>
              </a:rPr>
              <a:t>A union between a stable and unstable manifold</a:t>
            </a:r>
          </a:p>
          <a:p>
            <a:r>
              <a:rPr lang="en-US" dirty="0">
                <a:solidFill>
                  <a:srgbClr val="565A5C"/>
                </a:solidFill>
              </a:rPr>
              <a:t>Orbit approaches P at both (+)∞ and (–)∞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A6CF4-3959-E04D-ABF5-CFC855A8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579" y="1839951"/>
            <a:ext cx="6023180" cy="401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83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FC75-EA9D-664F-97F6-DC611FCB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Locating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A3A4-7DCE-BA4F-B3E7-80738FC4C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Periodic orbit (PO)</a:t>
            </a:r>
          </a:p>
          <a:p>
            <a:r>
              <a:rPr lang="en-US" dirty="0">
                <a:solidFill>
                  <a:srgbClr val="565A5C"/>
                </a:solidFill>
              </a:rPr>
              <a:t>Stable and unstable manifolds</a:t>
            </a:r>
          </a:p>
          <a:p>
            <a:r>
              <a:rPr lang="en-US" dirty="0">
                <a:solidFill>
                  <a:srgbClr val="565A5C"/>
                </a:solidFill>
              </a:rPr>
              <a:t>Manifold intersections via </a:t>
            </a:r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sections</a:t>
            </a:r>
          </a:p>
          <a:p>
            <a:r>
              <a:rPr lang="en-US" dirty="0">
                <a:solidFill>
                  <a:srgbClr val="565A5C"/>
                </a:solidFill>
              </a:rPr>
              <a:t>Homoclinic points are identified</a:t>
            </a:r>
          </a:p>
        </p:txBody>
      </p:sp>
    </p:spTree>
    <p:extLst>
      <p:ext uri="{BB962C8B-B14F-4D97-AF65-F5344CB8AC3E}">
        <p14:creationId xmlns:p14="http://schemas.microsoft.com/office/powerpoint/2010/main" val="132766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F036-9E45-4C41-8D3D-E76C9DB0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Circular Restricted Three Body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0783C-5D79-B040-864F-E1B6E4497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Discuss setup, normalizations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9AC22-50F2-3E45-90E0-478F47226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070" y="2602571"/>
            <a:ext cx="7035800" cy="294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DC096-4191-5A46-A358-BB53AA3CF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335" y="4088471"/>
            <a:ext cx="4495800" cy="146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4AAF8E-CF07-7142-8C2F-A7BEA7080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485" y="1568141"/>
            <a:ext cx="6193500" cy="39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2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98741-C76F-0445-8991-9E17D7D9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Equilibrium Points &amp; Stability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620102-9F7D-9747-AB84-97984A686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0009" y="1484266"/>
            <a:ext cx="3759044" cy="381621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C9E446-96DD-8846-ACE2-075045096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639" y="1484266"/>
            <a:ext cx="4932061" cy="430164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5155FB-2CAF-B549-BEF2-C873A59F0BE2}"/>
              </a:ext>
            </a:extLst>
          </p:cNvPr>
          <p:cNvSpPr txBox="1">
            <a:spLocks/>
          </p:cNvSpPr>
          <p:nvPr/>
        </p:nvSpPr>
        <p:spPr>
          <a:xfrm>
            <a:off x="609600" y="949570"/>
            <a:ext cx="10972800" cy="528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6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22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0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»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565A5C"/>
                </a:solidFill>
              </a:rPr>
              <a:t>Discuss saddle &amp; Lyapunov stability</a:t>
            </a:r>
          </a:p>
        </p:txBody>
      </p:sp>
    </p:spTree>
    <p:extLst>
      <p:ext uri="{BB962C8B-B14F-4D97-AF65-F5344CB8AC3E}">
        <p14:creationId xmlns:p14="http://schemas.microsoft.com/office/powerpoint/2010/main" val="320480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A7DBC96-8756-6B45-866F-280E0300AC85}"/>
                  </a:ext>
                </a:extLst>
              </p:cNvPr>
              <p:cNvSpPr txBox="1"/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A7DBC96-8756-6B45-866F-280E0300A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blipFill>
                <a:blip r:embed="rId2"/>
                <a:stretch>
                  <a:fillRect l="-370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291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975851-4C68-904C-BFCC-B5668C8BFBA4}"/>
              </a:ext>
            </a:extLst>
          </p:cNvPr>
          <p:cNvCxnSpPr>
            <a:cxnSpLocks/>
          </p:cNvCxnSpPr>
          <p:nvPr/>
        </p:nvCxnSpPr>
        <p:spPr>
          <a:xfrm flipV="1">
            <a:off x="1486576" y="3235422"/>
            <a:ext cx="560801" cy="1866190"/>
          </a:xfrm>
          <a:prstGeom prst="straightConnector1">
            <a:avLst/>
          </a:prstGeom>
          <a:ln w="19050">
            <a:solidFill>
              <a:srgbClr val="CEB78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8F9807-7A14-F542-BB62-70E6453CC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392" y="4081165"/>
              <a:ext cx="324714" cy="1080557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25133C-7714-204B-AEB2-06CAA82E9E08}"/>
                </a:ext>
              </a:extLst>
            </p:cNvPr>
            <p:cNvCxnSpPr>
              <a:cxnSpLocks/>
            </p:cNvCxnSpPr>
            <p:nvPr/>
          </p:nvCxnSpPr>
          <p:spPr>
            <a:xfrm>
              <a:off x="3479326" y="4044227"/>
              <a:ext cx="377654" cy="15995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C40FE5-C86F-1E41-9564-8EE19F3E7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08" y="3989725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CED2253-BEB5-2B42-BFF9-E8F6A18B5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260" y="416723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D957CF-1440-EF43-A885-446FAC42E1A1}"/>
                  </a:ext>
                </a:extLst>
              </p:cNvPr>
              <p:cNvSpPr txBox="1"/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D957CF-1440-EF43-A885-446FAC42E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blipFill>
                <a:blip r:embed="rId2"/>
                <a:stretch>
                  <a:fillRect l="-52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5D7672-4B76-2D43-BFFA-9DCD907FAB87}"/>
                  </a:ext>
                </a:extLst>
              </p:cNvPr>
              <p:cNvSpPr txBox="1"/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5D7672-4B76-2D43-BFFA-9DCD907FA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blipFill>
                <a:blip r:embed="rId3"/>
                <a:stretch>
                  <a:fillRect l="-740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355519F-FFA5-0846-BE64-FA4FD242FC2F}"/>
                  </a:ext>
                </a:extLst>
              </p:cNvPr>
              <p:cNvSpPr txBox="1"/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355519F-FFA5-0846-BE64-FA4FD242F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blipFill>
                <a:blip r:embed="rId4"/>
                <a:stretch>
                  <a:fillRect l="-370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1662B2-81E9-DE48-BCC5-F017F8478428}"/>
                  </a:ext>
                </a:extLst>
              </p:cNvPr>
              <p:cNvSpPr txBox="1"/>
              <p:nvPr/>
            </p:nvSpPr>
            <p:spPr>
              <a:xfrm>
                <a:off x="1213201" y="4218338"/>
                <a:ext cx="327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1662B2-81E9-DE48-BCC5-F017F8478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201" y="4218338"/>
                <a:ext cx="327076" cy="307777"/>
              </a:xfrm>
              <a:prstGeom prst="rect">
                <a:avLst/>
              </a:prstGeom>
              <a:blipFill>
                <a:blip r:embed="rId5"/>
                <a:stretch>
                  <a:fillRect l="-2000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AE08D2-EE74-374C-8FAE-9973A5777B0F}"/>
                  </a:ext>
                </a:extLst>
              </p:cNvPr>
              <p:cNvSpPr txBox="1"/>
              <p:nvPr/>
            </p:nvSpPr>
            <p:spPr>
              <a:xfrm>
                <a:off x="1540277" y="3140094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AE08D2-EE74-374C-8FAE-9973A5777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77" y="3140094"/>
                <a:ext cx="323935" cy="307777"/>
              </a:xfrm>
              <a:prstGeom prst="rect">
                <a:avLst/>
              </a:prstGeom>
              <a:blipFill>
                <a:blip r:embed="rId6"/>
                <a:stretch>
                  <a:fillRect l="-3704" r="-370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546952"/>
      </p:ext>
    </p:extLst>
  </p:cSld>
  <p:clrMapOvr>
    <a:masterClrMapping/>
  </p:clrMapOvr>
</p:sld>
</file>

<file path=ppt/theme/theme1.xml><?xml version="1.0" encoding="utf-8"?>
<a:theme xmlns:a="http://schemas.openxmlformats.org/drawingml/2006/main" name="CSML">
  <a:themeElements>
    <a:clrScheme name="Comps 1">
      <a:dk1>
        <a:sysClr val="windowText" lastClr="000000"/>
      </a:dk1>
      <a:lt1>
        <a:sysClr val="window" lastClr="FFFFFF"/>
      </a:lt1>
      <a:dk2>
        <a:srgbClr val="2F2F26"/>
      </a:dk2>
      <a:lt2>
        <a:srgbClr val="D1DCC6"/>
      </a:lt2>
      <a:accent1>
        <a:srgbClr val="749805"/>
      </a:accent1>
      <a:accent2>
        <a:srgbClr val="BACC82"/>
      </a:accent2>
      <a:accent3>
        <a:srgbClr val="6E9EC2"/>
      </a:accent3>
      <a:accent4>
        <a:srgbClr val="2046A5"/>
      </a:accent4>
      <a:accent5>
        <a:srgbClr val="C89325"/>
      </a:accent5>
      <a:accent6>
        <a:srgbClr val="936F45"/>
      </a:accent6>
      <a:hlink>
        <a:srgbClr val="0033C8"/>
      </a:hlink>
      <a:folHlink>
        <a:srgbClr val="276CC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uke_PR" id="{C5343B57-AC92-0541-8EAB-7253F1259DB3}" vid="{452E484B-6794-1C42-A3B9-27289F5EC5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CSML</Template>
  <TotalTime>336</TotalTime>
  <Words>916</Words>
  <Application>Microsoft Macintosh PowerPoint</Application>
  <PresentationFormat>Widescreen</PresentationFormat>
  <Paragraphs>169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 Math</vt:lpstr>
      <vt:lpstr>Helvetica Neue</vt:lpstr>
      <vt:lpstr>Helvetica Neue Light</vt:lpstr>
      <vt:lpstr>Times New Roman</vt:lpstr>
      <vt:lpstr>CSML</vt:lpstr>
      <vt:lpstr>An Investigation of Homoclinic Orbits in the Circular Restricted Three-Body Problem</vt:lpstr>
      <vt:lpstr>Poincaré</vt:lpstr>
      <vt:lpstr>The Competition</vt:lpstr>
      <vt:lpstr>Homoclinic Orbits</vt:lpstr>
      <vt:lpstr>Locating Homoclinic Orbits</vt:lpstr>
      <vt:lpstr>Circular Restricted Three Body Problem</vt:lpstr>
      <vt:lpstr>Equilibrium Points &amp; Stability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 Stability &amp; Manifolds</vt:lpstr>
      <vt:lpstr>Periodic Orbit Stability &amp; Manifolds</vt:lpstr>
      <vt:lpstr>Poincaré Sections &amp; Homoclinic Orbits</vt:lpstr>
      <vt:lpstr>Poincaré Sections &amp; Homoclinic Orbits</vt:lpstr>
      <vt:lpstr>Poincaré Sections &amp; Homoclinic Orbits</vt:lpstr>
      <vt:lpstr>Poincaré Sections &amp; Homoclinic Orbits</vt:lpstr>
      <vt:lpstr>Poincaré Sections &amp; Homoclinic Orbits</vt:lpstr>
      <vt:lpstr>Poincaré Sections &amp; Homoclinic Orbits</vt:lpstr>
      <vt:lpstr>Significance and Usefulness of Homoclinic Orbits</vt:lpstr>
      <vt:lpstr>Questions?</vt:lpstr>
      <vt:lpstr>PowerPoint Presentation</vt:lpstr>
      <vt:lpstr>Questions</vt:lpstr>
      <vt:lpstr>Extra Slides</vt:lpstr>
      <vt:lpstr>Starting FFA </vt:lpstr>
      <vt:lpstr>References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Two-Phase Framework for Near-Optimal Multi-Target Lambert Rendezvous  Bang, J., Ahn, J.</dc:title>
  <dc:creator>Luke Bury</dc:creator>
  <cp:lastModifiedBy>Donald Kuettel Iii</cp:lastModifiedBy>
  <cp:revision>27</cp:revision>
  <dcterms:created xsi:type="dcterms:W3CDTF">2018-04-27T18:58:10Z</dcterms:created>
  <dcterms:modified xsi:type="dcterms:W3CDTF">2018-05-01T20:54:48Z</dcterms:modified>
</cp:coreProperties>
</file>